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5"/>
  </p:notesMasterIdLst>
  <p:sldIdLst>
    <p:sldId id="256" r:id="rId2"/>
    <p:sldId id="257" r:id="rId3"/>
    <p:sldId id="258" r:id="rId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1pPr>
    <a:lvl2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2pPr>
    <a:lvl3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3pPr>
    <a:lvl4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4pPr>
    <a:lvl5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5pPr>
    <a:lvl6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6pPr>
    <a:lvl7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7pPr>
    <a:lvl8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8pPr>
    <a:lvl9pPr marR="0" algn="l" rtl="0">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58" y="6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sm" len="sm"/>
            <a:tailEnd type="none" w="sm" len="sm"/>
          </a:ln>
        </p:spPr>
      </p:sp>
      <p:sp>
        <p:nvSpPr>
          <p:cNvPr id="3" name="Shape 3"/>
          <p:cNvSpPr>
            <a:spLocks noGrp="1"/>
          </p:cNvSpPr>
          <p:nvPr>
            <p:ph type="body" idx="1"/>
          </p:nvPr>
        </p:nvSpPr>
        <p:spPr>
          <a:xfrm>
            <a:off x="685800" y="4343400"/>
            <a:ext cx="5486399" cy="4114800"/>
          </a:xfrm>
          <a:prstGeom prst="rect">
            <a:avLst/>
          </a:prstGeom>
          <a:noFill/>
          <a:ln>
            <a:noFill/>
          </a:ln>
        </p:spPr>
        <p:txBody>
          <a:bodyPr lIns="91425" tIns="91425" rIns="91425" bIns="91425" anchor="t" anchorCtr="0">
            <a:spAutoFit/>
          </a:bodyPr>
          <a:lstStyle/>
          <a:p>
            <a:pPr marL="914400" lvl="1" indent="-317500">
              <a:buClr>
                <a:srgbClr val="000000"/>
              </a:buClr>
              <a:buSzPct val="127272"/>
              <a:buFont typeface="Courier New" panose="00000000000000000000"/>
              <a:buChar char="o"/>
            </a:pPr>
            <a:r>
              <a:rPr sz="1100"/>
              <a:t>
</a:t>
            </a:r>
          </a:p>
          <a:p>
            <a:endParaRPr sz="1100"/>
          </a:p>
          <a:p>
            <a:endParaRPr sz="1100"/>
          </a:p>
          <a:p>
            <a:endParaRPr sz="1100"/>
          </a:p>
          <a:p>
            <a:endParaRPr sz="1100"/>
          </a:p>
          <a:p>
            <a:endParaRPr sz="1100"/>
          </a:p>
          <a:p>
            <a:endParaRPr sz="1100"/>
          </a:p>
          <a:p>
            <a:endParaRPr sz="1100"/>
          </a:p>
        </p:txBody>
      </p:sp>
    </p:spTree>
    <p:extLst>
      <p:ext uri="{BB962C8B-B14F-4D97-AF65-F5344CB8AC3E}">
        <p14:creationId xmlns:p14="http://schemas.microsoft.com/office/powerpoint/2010/main" xmlns="" val="33251991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p:cNvSpPr>
          <p:nvPr>
            <p:ph type="body" idx="1"/>
          </p:nvPr>
        </p:nvSpPr>
        <p:spPr>
          <a:xfrm>
            <a:off x="685800" y="4343400"/>
            <a:ext cx="5486399" cy="4114800"/>
          </a:xfrm>
          <a:prstGeom prst="rect">
            <a:avLst/>
          </a:prstGeom>
          <a:noFill/>
          <a:ln>
            <a:noFill/>
          </a:ln>
        </p:spPr>
        <p:txBody>
          <a:bodyPr lIns="91425" tIns="91425" rIns="91425" bIns="91425" anchor="ctr" anchorCtr="0">
            <a:spAutoFit/>
          </a:bodyPr>
          <a:lstStyle/>
          <a:p>
            <a:endParaRP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p:cNvSpPr>
          <p:nvPr>
            <p:ph type="body" idx="1"/>
          </p:nvPr>
        </p:nvSpPr>
        <p:spPr>
          <a:xfrm>
            <a:off x="685800" y="4343400"/>
            <a:ext cx="5486399" cy="4114800"/>
          </a:xfrm>
          <a:prstGeom prst="rect">
            <a:avLst/>
          </a:prstGeom>
          <a:noFill/>
          <a:ln>
            <a:noFill/>
          </a:ln>
        </p:spPr>
        <p:txBody>
          <a:bodyPr lIns="91425" tIns="91425" rIns="91425" bIns="91425" anchor="ctr" anchorCtr="0">
            <a:spAutoFit/>
          </a:bodyPr>
          <a:lstStyle/>
          <a:p>
            <a:endParaRPr/>
          </a:p>
        </p:txBody>
      </p:sp>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p:cNvSpPr>
          <p:nvPr>
            <p:ph type="body" idx="1"/>
          </p:nvPr>
        </p:nvSpPr>
        <p:spPr>
          <a:xfrm>
            <a:off x="685800" y="4343400"/>
            <a:ext cx="5486399" cy="4114800"/>
          </a:xfrm>
          <a:prstGeom prst="rect">
            <a:avLst/>
          </a:prstGeom>
          <a:noFill/>
          <a:ln>
            <a:noFill/>
          </a:ln>
        </p:spPr>
        <p:txBody>
          <a:bodyPr lIns="91425" tIns="91425" rIns="91425" bIns="91425" anchor="ctr" anchorCtr="0">
            <a:spAutoFit/>
          </a:bodyPr>
          <a:lstStyle/>
          <a:p>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1" name="Shape 81"/>
          <p:cNvSpPr>
            <a:spLocks noGrp="1"/>
          </p:cNvSpPr>
          <p:nvPr>
            <p:ph type="subTitle" idx="1"/>
          </p:nvPr>
        </p:nvSpPr>
        <p:spPr>
          <a:xfrm>
            <a:off x="3352800" y="3810000"/>
            <a:ext cx="6400799" cy="1371599"/>
          </a:xfrm>
          <a:prstGeom prst="rect">
            <a:avLst/>
          </a:prstGeom>
          <a:noFill/>
          <a:ln>
            <a:noFill/>
          </a:ln>
        </p:spPr>
        <p:txBody>
          <a:bodyPr lIns="91425" tIns="45700" rIns="91425" bIns="45700" anchor="t" anchorCtr="0">
            <a:spAutoFit/>
          </a:bodyPr>
          <a:lstStyle/>
          <a:p>
            <a:pPr marL="0" marR="0" lvl="0" indent="0" algn="ctr" rtl="0">
              <a:spcBef>
                <a:spcPts val="560"/>
              </a:spcBef>
              <a:buClr>
                <a:srgbClr val="F2F2F2"/>
              </a:buClr>
              <a:buSzPct val="25000"/>
              <a:buFont typeface="Arial" panose="00000000000000000000"/>
            </a:pP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Kurt Henly</a:t>
            </a:r>
          </a:p>
        </p:txBody>
      </p:sp>
      <p:sp>
        <p:nvSpPr>
          <p:cNvPr id="80" name="Shape 80"/>
          <p:cNvSpPr>
            <a:spLocks noGrp="1"/>
          </p:cNvSpPr>
          <p:nvPr>
            <p:ph type="ctrTitle"/>
          </p:nvPr>
        </p:nvSpPr>
        <p:spPr>
          <a:xfrm>
            <a:off x="4419600" y="968375"/>
            <a:ext cx="4876799" cy="1470024"/>
          </a:xfrm>
          <a:prstGeom prst="rect">
            <a:avLst/>
          </a:prstGeom>
          <a:noFill/>
          <a:ln>
            <a:noFill/>
          </a:ln>
        </p:spPr>
        <p:txBody>
          <a:bodyPr lIns="45700" tIns="0" rIns="45700" bIns="0" anchor="b" anchorCtr="0">
            <a:spAutoFit/>
          </a:bodyPr>
          <a:lstStyle/>
          <a:p>
            <a:pPr marL="0" marR="0" lvl="0" indent="0" algn="ctr" rtl="0">
              <a:spcBef>
                <a:spcPts val="0"/>
              </a:spcBef>
              <a:buClr>
                <a:srgbClr val="EBD57C"/>
              </a:buClr>
              <a:buSzPct val="25000"/>
              <a:buFont typeface="Arial" panose="00000000000000000000"/>
            </a:pPr>
            <a:r>
              <a:rPr sz="4200" b="1" i="0" u="none" strike="noStrike" cap="small" baseline="0">
                <a:solidFill>
                  <a:srgbClr val="EBD57C"/>
                </a:solidFill>
                <a:latin typeface="Arial" panose="00000000000000000000"/>
                <a:ea typeface="Arial" panose="00000000000000000000"/>
                <a:cs typeface="Arial" panose="00000000000000000000"/>
                <a:sym typeface="Arial" panose="00000000000000000000"/>
              </a:rPr>
              <a:t>Parathyroids</a:t>
            </a:r>
          </a:p>
        </p:txBody>
      </p:sp>
      <p:sp>
        <p:nvSpPr>
          <p:cNvPr id="82" name="Shape 82"/>
          <p:cNvSpPr/>
          <p:nvPr/>
        </p:nvSpPr>
        <p:spPr>
          <a:xfrm>
            <a:off x="381000" y="762000"/>
            <a:ext cx="4495800" cy="5181599"/>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a:spLocks noGrp="1"/>
          </p:cNvSpPr>
          <p:nvPr>
            <p:ph sz="quarter" idx="13"/>
          </p:nvPr>
        </p:nvSpPr>
        <p:spPr>
          <a:xfrm>
            <a:off x="381000" y="228600"/>
            <a:ext cx="8610599" cy="5897562"/>
          </a:xfrm>
          <a:prstGeom prst="rect">
            <a:avLst/>
          </a:prstGeom>
          <a:noFill/>
          <a:ln>
            <a:noFill/>
          </a:ln>
        </p:spPr>
        <p:txBody>
          <a:bodyPr lIns="91425" tIns="45700" rIns="91425" bIns="45700" anchor="t" anchorCtr="0">
            <a:spAutoFit/>
          </a:bodyPr>
          <a:lstStyle/>
          <a:p>
            <a:pPr marL="548640" marR="0" lvl="0" indent="-421640" algn="l" rtl="0">
              <a:spcBef>
                <a:spcPts val="560"/>
              </a:spcBef>
              <a:buClr>
                <a:srgbClr val="F2F2F2"/>
              </a:buClr>
              <a:buSzPct val="65476"/>
              <a:buFont typeface="Arial" panose="00000000000000000000"/>
              <a:buChar char="•"/>
            </a:pP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4 small glands attached to the thyroid (just below Adam’s apple)</a:t>
            </a:r>
          </a:p>
          <a:p>
            <a:pPr marL="548640" marR="0" lvl="0" indent="-421640" algn="l" rtl="0">
              <a:spcBef>
                <a:spcPts val="560"/>
              </a:spcBef>
              <a:buClr>
                <a:srgbClr val="F2F2F2"/>
              </a:buClr>
              <a:buSzPct val="65476"/>
              <a:buFont typeface="Arial" panose="00000000000000000000"/>
              <a:buChar char="•"/>
            </a:pP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They produce Parathyroid Hormone (PTH)</a:t>
            </a:r>
          </a:p>
          <a:p>
            <a:pPr marL="548640" marR="0" lvl="0" indent="-421640" algn="l" rtl="0">
              <a:spcBef>
                <a:spcPts val="560"/>
              </a:spcBef>
              <a:buClr>
                <a:srgbClr val="F2F2F2"/>
              </a:buClr>
              <a:buSzPct val="65476"/>
              <a:buFont typeface="Arial" panose="00000000000000000000"/>
              <a:buChar char="•"/>
            </a:pP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PTH is a polypeptide hormone</a:t>
            </a:r>
          </a:p>
          <a:p>
            <a:pPr marL="548640" marR="0" lvl="0" indent="-421640" algn="l" rtl="0">
              <a:spcBef>
                <a:spcPts val="560"/>
              </a:spcBef>
              <a:buClr>
                <a:srgbClr val="F2F2F2"/>
              </a:buClr>
              <a:buSzPct val="65476"/>
              <a:buFont typeface="Arial" panose="00000000000000000000"/>
              <a:buChar char="•"/>
            </a:pP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PTH regulates the Ca</a:t>
            </a:r>
            <a:r>
              <a:rPr sz="2800" b="0" i="0" u="none" strike="noStrike" cap="none" baseline="30000">
                <a:solidFill>
                  <a:schemeClr val="lt1"/>
                </a:solidFill>
                <a:latin typeface="Arial" panose="00000000000000000000"/>
                <a:ea typeface="Arial" panose="00000000000000000000"/>
                <a:cs typeface="Arial" panose="00000000000000000000"/>
                <a:sym typeface="Arial" panose="00000000000000000000"/>
              </a:rPr>
              <a:t>++</a:t>
            </a:r>
            <a:r>
              <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rPr>
              <a:t> levels in the blood</a:t>
            </a:r>
          </a:p>
          <a:p>
            <a:endParaRPr sz="2800" b="0" i="0" u="none" strike="noStrike" cap="none" baseline="0">
              <a:solidFill>
                <a:schemeClr val="lt1"/>
              </a:solidFill>
              <a:latin typeface="Arial" panose="00000000000000000000"/>
              <a:ea typeface="Arial" panose="00000000000000000000"/>
              <a:cs typeface="Arial" panose="00000000000000000000"/>
              <a:sym typeface="Arial" panose="00000000000000000000"/>
            </a:endParaRPr>
          </a:p>
        </p:txBody>
      </p:sp>
      <p:sp>
        <p:nvSpPr>
          <p:cNvPr id="88" name="Shape 88"/>
          <p:cNvSpPr/>
          <p:nvPr/>
        </p:nvSpPr>
        <p:spPr>
          <a:xfrm>
            <a:off x="1447800" y="2896917"/>
            <a:ext cx="5562599" cy="3580082"/>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a:spLocks noGrp="1"/>
          </p:cNvSpPr>
          <p:nvPr>
            <p:ph sz="quarter" idx="13"/>
          </p:nvPr>
        </p:nvSpPr>
        <p:spPr>
          <a:xfrm>
            <a:off x="457200" y="76200"/>
            <a:ext cx="8229600" cy="7081898"/>
          </a:xfrm>
          <a:prstGeom prst="rect">
            <a:avLst/>
          </a:prstGeom>
          <a:noFill/>
          <a:ln>
            <a:noFill/>
          </a:ln>
        </p:spPr>
        <p:txBody>
          <a:bodyPr lIns="91425" tIns="45700" rIns="91425" bIns="45700" anchor="t" anchorCtr="0">
            <a:spAutoFit/>
          </a:bodyPr>
          <a:lstStyle/>
          <a:p>
            <a:pPr marL="548640" marR="0" lvl="0" indent="-421640" algn="l" rtl="0">
              <a:spcBef>
                <a:spcPts val="560"/>
              </a:spcBef>
              <a:buClr>
                <a:srgbClr val="F2F2F2"/>
              </a:buClr>
              <a:buSzPct val="70512"/>
              <a:buFont typeface="Arial" panose="00000000000000000000"/>
              <a:buChar char="•"/>
            </a:pP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is needed in vital body functions such as nerve impulses and muscle function.  Because of this, PTH is considered to be one of only 2 absolutely vital hormones needed for survival.</a:t>
            </a:r>
          </a:p>
          <a:p>
            <a:pPr marL="548640" marR="0" lvl="0" indent="-421640" algn="l" rtl="0">
              <a:spcBef>
                <a:spcPts val="560"/>
              </a:spcBef>
              <a:buClr>
                <a:srgbClr val="F2F2F2"/>
              </a:buClr>
              <a:buSzPct val="70512"/>
              <a:buFont typeface="Arial" panose="00000000000000000000"/>
              <a:buChar char="•"/>
            </a:pP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When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levels drop too low in the blood, PTH is released into the blood stream and travels to bones.  It acts on the osteoclast cells in bones and causes them to brake down bone tissue, releasing the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from the bones into the blood.</a:t>
            </a:r>
          </a:p>
          <a:p>
            <a:pPr marL="548640" marR="0" lvl="0" indent="-421640" algn="l" rtl="0">
              <a:spcBef>
                <a:spcPts val="560"/>
              </a:spcBef>
              <a:buClr>
                <a:srgbClr val="F2F2F2"/>
              </a:buClr>
              <a:buSzPct val="70512"/>
              <a:buFont typeface="Arial" panose="00000000000000000000"/>
              <a:buChar char="•"/>
            </a:pP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PTH also has other functions.  It also acts on kidneys and causes them to reabsorb more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and activates Vitamin D, which causes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to be absorbed in the intestines.</a:t>
            </a:r>
          </a:p>
          <a:p>
            <a:pPr marL="548640" marR="0" lvl="0" indent="-421640" algn="l" rtl="0">
              <a:spcBef>
                <a:spcPts val="560"/>
              </a:spcBef>
              <a:buClr>
                <a:srgbClr val="F2F2F2"/>
              </a:buClr>
              <a:buSzPct val="70512"/>
              <a:buFont typeface="Arial" panose="00000000000000000000"/>
              <a:buChar char="•"/>
            </a:pP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Too much PTH can cause bone weakness and an unsafe concentration of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in blood.  Too little PTH can cause </a:t>
            </a:r>
            <a:r>
              <a:rPr sz="2400" b="0" i="0" u="none" strike="noStrike" cap="none" baseline="0" dirty="0" err="1">
                <a:solidFill>
                  <a:schemeClr val="lt1"/>
                </a:solidFill>
                <a:latin typeface="Arial" panose="00000000000000000000"/>
                <a:ea typeface="Arial" panose="00000000000000000000"/>
                <a:cs typeface="Arial" panose="00000000000000000000"/>
                <a:sym typeface="Arial" panose="00000000000000000000"/>
              </a:rPr>
              <a:t>Ca</a:t>
            </a:r>
            <a:r>
              <a:rPr sz="2400" b="0" i="0" u="none" strike="noStrike" cap="none" baseline="30000" dirty="0">
                <a:solidFill>
                  <a:schemeClr val="lt1"/>
                </a:solidFill>
                <a:latin typeface="Arial" panose="00000000000000000000"/>
                <a:ea typeface="Arial" panose="00000000000000000000"/>
                <a:cs typeface="Arial" panose="00000000000000000000"/>
                <a:sym typeface="Arial" panose="00000000000000000000"/>
              </a:rPr>
              <a:t>++</a:t>
            </a:r>
            <a:r>
              <a:rPr sz="24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rPr>
              <a:t> levels to drop to an unsafe level.</a:t>
            </a:r>
          </a:p>
          <a:p>
            <a:endParaRPr sz="2600" b="0" i="0" u="none" strike="noStrike" cap="none" baseline="0" dirty="0">
              <a:solidFill>
                <a:schemeClr val="lt1"/>
              </a:solidFill>
              <a:latin typeface="Arial" panose="00000000000000000000"/>
              <a:ea typeface="Arial" panose="00000000000000000000"/>
              <a:cs typeface="Arial" panose="00000000000000000000"/>
              <a:sym typeface="Arial" panose="00000000000000000000"/>
            </a:endParaRPr>
          </a:p>
        </p:txBody>
      </p:sp>
    </p:spTree>
  </p:cSld>
  <p:clrMapOvr>
    <a:masterClrMapping/>
  </p:clrMapOvr>
  <p:transition spd="slow">
    <p:cut/>
  </p:transition>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9</TotalTime>
  <Words>191</Words>
  <Application>Microsoft Office PowerPoint</Application>
  <PresentationFormat>On-screen Show (4:3)</PresentationFormat>
  <Paragraphs>10</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Horizon</vt:lpstr>
      <vt:lpstr>Parathyroids</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Parathyroids</dc:title>
  <dc:creator>Matt</dc:creator>
  <cp:lastModifiedBy>gstover</cp:lastModifiedBy>
  <cp:revision>2</cp:revision>
  <dcterms:modified xsi:type="dcterms:W3CDTF">2012-03-09T14:56:33Z</dcterms:modified>
</cp:coreProperties>
</file>